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74" r:id="rId2"/>
    <p:sldId id="275" r:id="rId3"/>
    <p:sldId id="276" r:id="rId4"/>
    <p:sldId id="278" r:id="rId5"/>
    <p:sldId id="256" r:id="rId6"/>
    <p:sldId id="257" r:id="rId7"/>
    <p:sldId id="258" r:id="rId8"/>
    <p:sldId id="259" r:id="rId9"/>
    <p:sldId id="260" r:id="rId10"/>
    <p:sldId id="263" r:id="rId11"/>
    <p:sldId id="261" r:id="rId12"/>
    <p:sldId id="266" r:id="rId13"/>
    <p:sldId id="267" r:id="rId14"/>
    <p:sldId id="271" r:id="rId15"/>
    <p:sldId id="268" r:id="rId16"/>
    <p:sldId id="269" r:id="rId17"/>
    <p:sldId id="264" r:id="rId18"/>
    <p:sldId id="270" r:id="rId19"/>
    <p:sldId id="262" r:id="rId20"/>
    <p:sldId id="265"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64" d="100"/>
          <a:sy n="64" d="100"/>
        </p:scale>
        <p:origin x="2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7F260-8157-471A-90F4-B7FC10D60EA2}"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4B68C-7FFE-4801-9D4C-1E7279D4599E}" type="slidenum">
              <a:rPr lang="en-US" smtClean="0"/>
              <a:t>‹#›</a:t>
            </a:fld>
            <a:endParaRPr lang="en-US"/>
          </a:p>
        </p:txBody>
      </p:sp>
    </p:spTree>
    <p:extLst>
      <p:ext uri="{BB962C8B-B14F-4D97-AF65-F5344CB8AC3E}">
        <p14:creationId xmlns:p14="http://schemas.microsoft.com/office/powerpoint/2010/main" val="302595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34B68C-7FFE-4801-9D4C-1E7279D4599E}" type="slidenum">
              <a:rPr lang="en-US" smtClean="0"/>
              <a:t>3</a:t>
            </a:fld>
            <a:endParaRPr lang="en-US"/>
          </a:p>
        </p:txBody>
      </p:sp>
    </p:spTree>
    <p:extLst>
      <p:ext uri="{BB962C8B-B14F-4D97-AF65-F5344CB8AC3E}">
        <p14:creationId xmlns:p14="http://schemas.microsoft.com/office/powerpoint/2010/main" val="275877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9/25/2025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0231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9/25/2025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2202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9/25/2025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54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9/25/2025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5117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9/25/2025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48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9/25/2025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601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9/25/2025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28578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9/25/2025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7134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9/25/2025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0146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9/25/2025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04087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9/25/2025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060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9/25/2025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4031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D405-D2D5-26BD-7CC0-58E46F10F1D2}"/>
              </a:ext>
            </a:extLst>
          </p:cNvPr>
          <p:cNvSpPr>
            <a:spLocks noGrp="1"/>
          </p:cNvSpPr>
          <p:nvPr>
            <p:ph type="title"/>
          </p:nvPr>
        </p:nvSpPr>
        <p:spPr>
          <a:xfrm>
            <a:off x="8103191" y="1371599"/>
            <a:ext cx="3736384" cy="3057525"/>
          </a:xfrm>
        </p:spPr>
        <p:txBody>
          <a:bodyPr vert="horz" lIns="91440" tIns="45720" rIns="91440" bIns="45720" rtlCol="0" anchor="t">
            <a:normAutofit/>
          </a:bodyPr>
          <a:lstStyle/>
          <a:p>
            <a:r>
              <a:rPr lang="en-US" sz="2800" b="1" dirty="0"/>
              <a:t>"Sneak Peek at Dashboard Construction Before Diving In."</a:t>
            </a:r>
            <a:r>
              <a:rPr lang="en-US" sz="2800" dirty="0"/>
              <a:t> </a:t>
            </a:r>
          </a:p>
        </p:txBody>
      </p:sp>
      <p:pic>
        <p:nvPicPr>
          <p:cNvPr id="5" name="Content Placeholder 4" descr="A screenshot of a computer&#10;&#10;AI-generated content may be incorrect.">
            <a:extLst>
              <a:ext uri="{FF2B5EF4-FFF2-40B4-BE49-F238E27FC236}">
                <a16:creationId xmlns:a16="http://schemas.microsoft.com/office/drawing/2014/main" id="{181003E5-D591-51CB-2BBE-74266E755FD8}"/>
              </a:ext>
            </a:extLst>
          </p:cNvPr>
          <p:cNvPicPr>
            <a:picLocks noGrp="1" noChangeAspect="1"/>
          </p:cNvPicPr>
          <p:nvPr>
            <p:ph idx="1"/>
          </p:nvPr>
        </p:nvPicPr>
        <p:blipFill>
          <a:blip r:embed="rId2"/>
          <a:stretch>
            <a:fillRect/>
          </a:stretch>
        </p:blipFill>
        <p:spPr>
          <a:xfrm>
            <a:off x="601347" y="1178127"/>
            <a:ext cx="7098453" cy="4613994"/>
          </a:xfrm>
          <a:prstGeom prst="rect">
            <a:avLst/>
          </a:prstGeom>
        </p:spPr>
      </p:pic>
    </p:spTree>
    <p:extLst>
      <p:ext uri="{BB962C8B-B14F-4D97-AF65-F5344CB8AC3E}">
        <p14:creationId xmlns:p14="http://schemas.microsoft.com/office/powerpoint/2010/main" val="241016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146B5-1EB3-15DA-301C-E22D504AB9C5}"/>
              </a:ext>
            </a:extLst>
          </p:cNvPr>
          <p:cNvSpPr>
            <a:spLocks noGrp="1"/>
          </p:cNvSpPr>
          <p:nvPr>
            <p:ph type="title"/>
          </p:nvPr>
        </p:nvSpPr>
        <p:spPr>
          <a:xfrm>
            <a:off x="912627" y="3974284"/>
            <a:ext cx="9895367" cy="1155954"/>
          </a:xfrm>
        </p:spPr>
        <p:txBody>
          <a:bodyPr vert="horz" lIns="91440" tIns="45720" rIns="91440" bIns="45720" rtlCol="0" anchor="b">
            <a:normAutofit/>
          </a:bodyPr>
          <a:lstStyle/>
          <a:p>
            <a:pPr>
              <a:lnSpc>
                <a:spcPct val="90000"/>
              </a:lnSpc>
            </a:pPr>
            <a:r>
              <a:rPr lang="en-US" sz="2600"/>
              <a:t>Categorizing income group based on quanitle</a:t>
            </a:r>
            <a:br>
              <a:rPr lang="en-US" sz="2600"/>
            </a:br>
            <a:r>
              <a:rPr lang="en-US" sz="2600"/>
              <a:t>considering quanitle 85% as a start for very high income/deb</a:t>
            </a:r>
          </a:p>
        </p:txBody>
      </p:sp>
      <p:pic>
        <p:nvPicPr>
          <p:cNvPr id="5" name="Picture 4">
            <a:extLst>
              <a:ext uri="{FF2B5EF4-FFF2-40B4-BE49-F238E27FC236}">
                <a16:creationId xmlns:a16="http://schemas.microsoft.com/office/drawing/2014/main" id="{8C70587A-A505-BAEE-A7E7-9B4FF2AD8570}"/>
              </a:ext>
            </a:extLst>
          </p:cNvPr>
          <p:cNvPicPr>
            <a:picLocks noChangeAspect="1"/>
          </p:cNvPicPr>
          <p:nvPr/>
        </p:nvPicPr>
        <p:blipFill>
          <a:blip r:embed="rId2"/>
          <a:stretch>
            <a:fillRect/>
          </a:stretch>
        </p:blipFill>
        <p:spPr>
          <a:xfrm>
            <a:off x="912627" y="1934746"/>
            <a:ext cx="3372403" cy="1625162"/>
          </a:xfrm>
          <a:prstGeom prst="rect">
            <a:avLst/>
          </a:prstGeom>
        </p:spPr>
      </p:pic>
      <p:pic>
        <p:nvPicPr>
          <p:cNvPr id="7" name="Content Placeholder 6">
            <a:extLst>
              <a:ext uri="{FF2B5EF4-FFF2-40B4-BE49-F238E27FC236}">
                <a16:creationId xmlns:a16="http://schemas.microsoft.com/office/drawing/2014/main" id="{9F62A492-9F9F-9F26-E325-322625D9BBE2}"/>
              </a:ext>
            </a:extLst>
          </p:cNvPr>
          <p:cNvPicPr>
            <a:picLocks noGrp="1" noChangeAspect="1"/>
          </p:cNvPicPr>
          <p:nvPr>
            <p:ph idx="1"/>
          </p:nvPr>
        </p:nvPicPr>
        <p:blipFill>
          <a:blip r:embed="rId3"/>
          <a:stretch>
            <a:fillRect/>
          </a:stretch>
        </p:blipFill>
        <p:spPr>
          <a:xfrm>
            <a:off x="4535617" y="2046678"/>
            <a:ext cx="3372403" cy="1521939"/>
          </a:xfrm>
          <a:prstGeom prst="rect">
            <a:avLst/>
          </a:prstGeom>
        </p:spPr>
      </p:pic>
      <p:pic>
        <p:nvPicPr>
          <p:cNvPr id="9" name="Picture 8">
            <a:extLst>
              <a:ext uri="{FF2B5EF4-FFF2-40B4-BE49-F238E27FC236}">
                <a16:creationId xmlns:a16="http://schemas.microsoft.com/office/drawing/2014/main" id="{5F5E2E0A-B514-A537-99EC-9D4A6D041338}"/>
              </a:ext>
            </a:extLst>
          </p:cNvPr>
          <p:cNvPicPr>
            <a:picLocks noChangeAspect="1"/>
          </p:cNvPicPr>
          <p:nvPr/>
        </p:nvPicPr>
        <p:blipFill>
          <a:blip r:embed="rId4"/>
          <a:stretch>
            <a:fillRect/>
          </a:stretch>
        </p:blipFill>
        <p:spPr>
          <a:xfrm>
            <a:off x="8158606" y="2750532"/>
            <a:ext cx="3372403" cy="809377"/>
          </a:xfrm>
          <a:prstGeom prst="rect">
            <a:avLst/>
          </a:prstGeom>
        </p:spPr>
      </p:pic>
    </p:spTree>
    <p:extLst>
      <p:ext uri="{BB962C8B-B14F-4D97-AF65-F5344CB8AC3E}">
        <p14:creationId xmlns:p14="http://schemas.microsoft.com/office/powerpoint/2010/main" val="65786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C85D7-D40C-97CC-7AF3-05FA9541C259}"/>
              </a:ext>
            </a:extLst>
          </p:cNvPr>
          <p:cNvSpPr>
            <a:spLocks noGrp="1"/>
          </p:cNvSpPr>
          <p:nvPr>
            <p:ph type="title"/>
          </p:nvPr>
        </p:nvSpPr>
        <p:spPr>
          <a:xfrm>
            <a:off x="7537528" y="1032764"/>
            <a:ext cx="4308672" cy="3224045"/>
          </a:xfrm>
        </p:spPr>
        <p:txBody>
          <a:bodyPr vert="horz" lIns="91440" tIns="45720" rIns="91440" bIns="45720" rtlCol="0" anchor="b">
            <a:normAutofit/>
          </a:bodyPr>
          <a:lstStyle/>
          <a:p>
            <a:r>
              <a:rPr lang="en-US" sz="5800" b="1" kern="1200">
                <a:solidFill>
                  <a:schemeClr val="tx1"/>
                </a:solidFill>
                <a:latin typeface="+mj-lt"/>
                <a:ea typeface="+mj-ea"/>
                <a:cs typeface="+mj-cs"/>
              </a:rPr>
              <a:t>Fastforward to insights</a:t>
            </a:r>
          </a:p>
        </p:txBody>
      </p:sp>
      <p:pic>
        <p:nvPicPr>
          <p:cNvPr id="5" name="Picture 4" descr="Gear with compass turning gears without">
            <a:extLst>
              <a:ext uri="{FF2B5EF4-FFF2-40B4-BE49-F238E27FC236}">
                <a16:creationId xmlns:a16="http://schemas.microsoft.com/office/drawing/2014/main" id="{20CA48D3-886A-153C-AC6C-2E01A124D101}"/>
              </a:ext>
            </a:extLst>
          </p:cNvPr>
          <p:cNvPicPr>
            <a:picLocks noChangeAspect="1"/>
          </p:cNvPicPr>
          <p:nvPr/>
        </p:nvPicPr>
        <p:blipFill>
          <a:blip r:embed="rId2"/>
          <a:srcRect l="21149" r="11388" b="-1"/>
          <a:stretch>
            <a:fillRect/>
          </a:stretch>
        </p:blipFill>
        <p:spPr>
          <a:xfrm>
            <a:off x="20" y="10"/>
            <a:ext cx="6931132" cy="6857990"/>
          </a:xfrm>
          <a:prstGeom prst="rect">
            <a:avLst/>
          </a:prstGeom>
        </p:spPr>
      </p:pic>
      <p:cxnSp>
        <p:nvCxnSpPr>
          <p:cNvPr id="13" name="Straight Connector 12">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91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55722-813C-527C-B4AD-BBEB48AA5571}"/>
              </a:ext>
            </a:extLst>
          </p:cNvPr>
          <p:cNvSpPr>
            <a:spLocks noGrp="1"/>
          </p:cNvSpPr>
          <p:nvPr>
            <p:ph type="title"/>
          </p:nvPr>
        </p:nvSpPr>
        <p:spPr>
          <a:xfrm>
            <a:off x="8496627" y="492583"/>
            <a:ext cx="2982141" cy="2643264"/>
          </a:xfrm>
        </p:spPr>
        <p:txBody>
          <a:bodyPr vert="horz" lIns="91440" tIns="45720" rIns="91440" bIns="45720" rtlCol="0" anchor="b">
            <a:normAutofit/>
          </a:bodyPr>
          <a:lstStyle/>
          <a:p>
            <a:r>
              <a:rPr lang="en-US" sz="4400" dirty="0"/>
              <a:t>Where are our most users?</a:t>
            </a:r>
          </a:p>
        </p:txBody>
      </p:sp>
      <p:pic>
        <p:nvPicPr>
          <p:cNvPr id="5" name="Content Placeholder 4">
            <a:extLst>
              <a:ext uri="{FF2B5EF4-FFF2-40B4-BE49-F238E27FC236}">
                <a16:creationId xmlns:a16="http://schemas.microsoft.com/office/drawing/2014/main" id="{28FEE24A-BEA2-5D58-EB8E-1C1CE0CD16F7}"/>
              </a:ext>
            </a:extLst>
          </p:cNvPr>
          <p:cNvPicPr>
            <a:picLocks noGrp="1" noChangeAspect="1"/>
          </p:cNvPicPr>
          <p:nvPr>
            <p:ph idx="1"/>
          </p:nvPr>
        </p:nvPicPr>
        <p:blipFill>
          <a:blip r:embed="rId2"/>
          <a:stretch>
            <a:fillRect/>
          </a:stretch>
        </p:blipFill>
        <p:spPr>
          <a:xfrm>
            <a:off x="-30267" y="917096"/>
            <a:ext cx="7683988" cy="4437502"/>
          </a:xfrm>
          <a:prstGeom prst="rect">
            <a:avLst/>
          </a:prstGeom>
        </p:spPr>
      </p:pic>
      <p:cxnSp>
        <p:nvCxnSpPr>
          <p:cNvPr id="27" name="Straight Connector 26">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4DF0A2-0163-B9A5-65CF-765417796ADE}"/>
              </a:ext>
            </a:extLst>
          </p:cNvPr>
          <p:cNvSpPr txBox="1"/>
          <p:nvPr/>
        </p:nvSpPr>
        <p:spPr>
          <a:xfrm>
            <a:off x="8117587" y="3999192"/>
            <a:ext cx="3883914" cy="1754326"/>
          </a:xfrm>
          <a:prstGeom prst="rect">
            <a:avLst/>
          </a:prstGeom>
          <a:noFill/>
        </p:spPr>
        <p:txBody>
          <a:bodyPr wrap="square" rtlCol="0">
            <a:spAutoFit/>
          </a:bodyPr>
          <a:lstStyle/>
          <a:p>
            <a:r>
              <a:rPr lang="en-US" dirty="0"/>
              <a:t>About 243 of the total users reside in California, while only 1 user resides in Washington, D.C. Advertisement campaigns in Washington could significantly increase the number of users.</a:t>
            </a:r>
          </a:p>
        </p:txBody>
      </p:sp>
    </p:spTree>
    <p:extLst>
      <p:ext uri="{BB962C8B-B14F-4D97-AF65-F5344CB8AC3E}">
        <p14:creationId xmlns:p14="http://schemas.microsoft.com/office/powerpoint/2010/main" val="291108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D594B-54C3-86A5-107D-226085750A48}"/>
              </a:ext>
            </a:extLst>
          </p:cNvPr>
          <p:cNvSpPr>
            <a:spLocks noGrp="1"/>
          </p:cNvSpPr>
          <p:nvPr>
            <p:ph type="title"/>
          </p:nvPr>
        </p:nvSpPr>
        <p:spPr>
          <a:xfrm>
            <a:off x="2580442" y="4625858"/>
            <a:ext cx="7031117" cy="933905"/>
          </a:xfrm>
        </p:spPr>
        <p:txBody>
          <a:bodyPr vert="horz" lIns="91440" tIns="45720" rIns="91440" bIns="45720" rtlCol="0" anchor="b">
            <a:normAutofit fontScale="90000"/>
          </a:bodyPr>
          <a:lstStyle/>
          <a:p>
            <a:pPr algn="ctr">
              <a:lnSpc>
                <a:spcPct val="90000"/>
              </a:lnSpc>
            </a:pPr>
            <a:r>
              <a:rPr lang="en-US" sz="3700" dirty="0"/>
              <a:t>What are the most used cards in regards to transaction counts</a:t>
            </a:r>
          </a:p>
        </p:txBody>
      </p:sp>
      <p:sp>
        <p:nvSpPr>
          <p:cNvPr id="21" name="Content Placeholder 2">
            <a:extLst>
              <a:ext uri="{FF2B5EF4-FFF2-40B4-BE49-F238E27FC236}">
                <a16:creationId xmlns:a16="http://schemas.microsoft.com/office/drawing/2014/main" id="{8ECE0588-84EA-801E-AE6B-C252241BF446}"/>
              </a:ext>
            </a:extLst>
          </p:cNvPr>
          <p:cNvSpPr>
            <a:spLocks noGrp="1"/>
          </p:cNvSpPr>
          <p:nvPr>
            <p:ph idx="1"/>
          </p:nvPr>
        </p:nvSpPr>
        <p:spPr>
          <a:xfrm>
            <a:off x="2580442" y="5765290"/>
            <a:ext cx="7031117" cy="640705"/>
          </a:xfrm>
        </p:spPr>
        <p:txBody>
          <a:bodyPr vert="horz" lIns="91440" tIns="45720" rIns="91440" bIns="45720" rtlCol="0" anchor="ctr">
            <a:normAutofit fontScale="77500" lnSpcReduction="20000"/>
          </a:bodyPr>
          <a:lstStyle/>
          <a:p>
            <a:pPr marL="0" indent="0" algn="ctr">
              <a:lnSpc>
                <a:spcPct val="130000"/>
              </a:lnSpc>
              <a:buNone/>
            </a:pPr>
            <a:r>
              <a:rPr lang="en-US" sz="1800" b="1" cap="all" spc="300" dirty="0"/>
              <a:t>Clients prefer master card for debit and prepaid cards, but prefer visa cards for credit cards </a:t>
            </a:r>
          </a:p>
        </p:txBody>
      </p:sp>
      <p:cxnSp>
        <p:nvCxnSpPr>
          <p:cNvPr id="56" name="Straight Connector 55">
            <a:extLst>
              <a:ext uri="{FF2B5EF4-FFF2-40B4-BE49-F238E27FC236}">
                <a16:creationId xmlns:a16="http://schemas.microsoft.com/office/drawing/2014/main" id="{503FCC9E-47A2-69B7-68E7-7FA95EAD53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1680" y="5662526"/>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1B621B3-E007-335C-3CB1-BFB52620C809}"/>
              </a:ext>
            </a:extLst>
          </p:cNvPr>
          <p:cNvPicPr>
            <a:picLocks noChangeAspect="1"/>
          </p:cNvPicPr>
          <p:nvPr/>
        </p:nvPicPr>
        <p:blipFill>
          <a:blip r:embed="rId2"/>
          <a:stretch>
            <a:fillRect/>
          </a:stretch>
        </p:blipFill>
        <p:spPr>
          <a:xfrm>
            <a:off x="0" y="628974"/>
            <a:ext cx="12192000" cy="4002016"/>
          </a:xfrm>
          <a:prstGeom prst="rect">
            <a:avLst/>
          </a:prstGeom>
        </p:spPr>
      </p:pic>
    </p:spTree>
    <p:extLst>
      <p:ext uri="{BB962C8B-B14F-4D97-AF65-F5344CB8AC3E}">
        <p14:creationId xmlns:p14="http://schemas.microsoft.com/office/powerpoint/2010/main" val="3400480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FD709-082A-B9C6-4B58-62FA1A34A406}"/>
              </a:ext>
            </a:extLst>
          </p:cNvPr>
          <p:cNvSpPr>
            <a:spLocks noGrp="1"/>
          </p:cNvSpPr>
          <p:nvPr>
            <p:ph type="title"/>
          </p:nvPr>
        </p:nvSpPr>
        <p:spPr>
          <a:xfrm>
            <a:off x="8719126" y="979051"/>
            <a:ext cx="2811879" cy="1807048"/>
          </a:xfrm>
        </p:spPr>
        <p:txBody>
          <a:bodyPr anchor="b">
            <a:noAutofit/>
          </a:bodyPr>
          <a:lstStyle/>
          <a:p>
            <a:pPr>
              <a:lnSpc>
                <a:spcPct val="90000"/>
              </a:lnSpc>
            </a:pPr>
            <a:r>
              <a:rPr lang="en-US" sz="3100" dirty="0"/>
              <a:t>How many new cards have been issued in the last couple of years</a:t>
            </a:r>
          </a:p>
        </p:txBody>
      </p:sp>
      <p:pic>
        <p:nvPicPr>
          <p:cNvPr id="7" name="Picture 6" descr="A graph with numbers and lines&#10;&#10;AI-generated content may be incorrect.">
            <a:extLst>
              <a:ext uri="{FF2B5EF4-FFF2-40B4-BE49-F238E27FC236}">
                <a16:creationId xmlns:a16="http://schemas.microsoft.com/office/drawing/2014/main" id="{BE20C136-AE4E-A936-098E-0620E81647B8}"/>
              </a:ext>
            </a:extLst>
          </p:cNvPr>
          <p:cNvPicPr>
            <a:picLocks noChangeAspect="1"/>
          </p:cNvPicPr>
          <p:nvPr/>
        </p:nvPicPr>
        <p:blipFill>
          <a:blip r:embed="rId2"/>
          <a:srcRect t="29857" r="-1" b="1535"/>
          <a:stretch>
            <a:fillRect/>
          </a:stretch>
        </p:blipFill>
        <p:spPr>
          <a:xfrm>
            <a:off x="-1" y="498759"/>
            <a:ext cx="8229580" cy="5820640"/>
          </a:xfrm>
          <a:prstGeom prst="rect">
            <a:avLst/>
          </a:prstGeom>
        </p:spPr>
      </p:pic>
      <p:cxnSp>
        <p:nvCxnSpPr>
          <p:cNvPr id="21" name="Straight Connector 20">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B6DC39-AD68-0FE2-25D6-D9632DCAE4BC}"/>
              </a:ext>
            </a:extLst>
          </p:cNvPr>
          <p:cNvSpPr>
            <a:spLocks noGrp="1"/>
          </p:cNvSpPr>
          <p:nvPr>
            <p:ph idx="1"/>
          </p:nvPr>
        </p:nvSpPr>
        <p:spPr>
          <a:xfrm>
            <a:off x="8719128" y="2922624"/>
            <a:ext cx="2811880" cy="3409950"/>
          </a:xfrm>
        </p:spPr>
        <p:txBody>
          <a:bodyPr anchor="t">
            <a:normAutofit/>
          </a:bodyPr>
          <a:lstStyle/>
          <a:p>
            <a:r>
              <a:rPr lang="en-US" b="0" i="0" dirty="0">
                <a:effectLst/>
                <a:latin typeface="Consolas" panose="020B0609020204030204" pitchFamily="49" charset="0"/>
              </a:rPr>
              <a:t>1178 new cards got issued in the last year. Which is signifyingly more than last year</a:t>
            </a:r>
            <a:endParaRPr lang="en-US" dirty="0"/>
          </a:p>
        </p:txBody>
      </p:sp>
    </p:spTree>
    <p:extLst>
      <p:ext uri="{BB962C8B-B14F-4D97-AF65-F5344CB8AC3E}">
        <p14:creationId xmlns:p14="http://schemas.microsoft.com/office/powerpoint/2010/main" val="31660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DAB3F-0AA6-42FC-FE84-E9C31D2FB01C}"/>
              </a:ext>
            </a:extLst>
          </p:cNvPr>
          <p:cNvSpPr>
            <a:spLocks noGrp="1"/>
          </p:cNvSpPr>
          <p:nvPr>
            <p:ph type="title"/>
          </p:nvPr>
        </p:nvSpPr>
        <p:spPr>
          <a:xfrm>
            <a:off x="8719129" y="740926"/>
            <a:ext cx="2811879" cy="1807048"/>
          </a:xfrm>
        </p:spPr>
        <p:txBody>
          <a:bodyPr anchor="b">
            <a:normAutofit/>
          </a:bodyPr>
          <a:lstStyle/>
          <a:p>
            <a:pPr>
              <a:lnSpc>
                <a:spcPct val="90000"/>
              </a:lnSpc>
            </a:pPr>
            <a:r>
              <a:rPr lang="en-US" sz="2400" dirty="0"/>
              <a:t>How have the number of transactions changed over the past years?</a:t>
            </a:r>
          </a:p>
        </p:txBody>
      </p:sp>
      <p:cxnSp>
        <p:nvCxnSpPr>
          <p:cNvPr id="17" name="Straight Connector 16">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821690-1480-0FD2-1E44-469AAB967BA8}"/>
              </a:ext>
            </a:extLst>
          </p:cNvPr>
          <p:cNvSpPr>
            <a:spLocks noGrp="1"/>
          </p:cNvSpPr>
          <p:nvPr>
            <p:ph idx="1"/>
          </p:nvPr>
        </p:nvSpPr>
        <p:spPr>
          <a:xfrm>
            <a:off x="8719128" y="2922624"/>
            <a:ext cx="2811880" cy="3409950"/>
          </a:xfrm>
        </p:spPr>
        <p:txBody>
          <a:bodyPr anchor="t">
            <a:normAutofit/>
          </a:bodyPr>
          <a:lstStyle/>
          <a:p>
            <a:r>
              <a:rPr lang="en-US" dirty="0"/>
              <a:t>The number of transactions has been increasing each year. The drop observed in 2020 is due to incomplete data for that year</a:t>
            </a:r>
          </a:p>
        </p:txBody>
      </p:sp>
      <p:pic>
        <p:nvPicPr>
          <p:cNvPr id="7" name="Picture 6">
            <a:extLst>
              <a:ext uri="{FF2B5EF4-FFF2-40B4-BE49-F238E27FC236}">
                <a16:creationId xmlns:a16="http://schemas.microsoft.com/office/drawing/2014/main" id="{801EC4FE-7EFC-5C05-6F8C-11FB53F0F4F5}"/>
              </a:ext>
            </a:extLst>
          </p:cNvPr>
          <p:cNvPicPr>
            <a:picLocks noChangeAspect="1"/>
          </p:cNvPicPr>
          <p:nvPr/>
        </p:nvPicPr>
        <p:blipFill>
          <a:blip r:embed="rId2"/>
          <a:stretch>
            <a:fillRect/>
          </a:stretch>
        </p:blipFill>
        <p:spPr>
          <a:xfrm>
            <a:off x="238125" y="319768"/>
            <a:ext cx="7239000" cy="5719704"/>
          </a:xfrm>
          <a:prstGeom prst="rect">
            <a:avLst/>
          </a:prstGeom>
        </p:spPr>
      </p:pic>
    </p:spTree>
    <p:extLst>
      <p:ext uri="{BB962C8B-B14F-4D97-AF65-F5344CB8AC3E}">
        <p14:creationId xmlns:p14="http://schemas.microsoft.com/office/powerpoint/2010/main" val="101943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186CB-3840-79CD-8E83-131FF2D0C906}"/>
              </a:ext>
            </a:extLst>
          </p:cNvPr>
          <p:cNvSpPr>
            <a:spLocks noGrp="1"/>
          </p:cNvSpPr>
          <p:nvPr>
            <p:ph type="title"/>
          </p:nvPr>
        </p:nvSpPr>
        <p:spPr>
          <a:xfrm>
            <a:off x="8719126" y="979051"/>
            <a:ext cx="2811879" cy="1807048"/>
          </a:xfrm>
        </p:spPr>
        <p:txBody>
          <a:bodyPr anchor="b">
            <a:normAutofit/>
          </a:bodyPr>
          <a:lstStyle/>
          <a:p>
            <a:pPr>
              <a:lnSpc>
                <a:spcPct val="90000"/>
              </a:lnSpc>
            </a:pPr>
            <a:r>
              <a:rPr lang="en-US" sz="3100" dirty="0"/>
              <a:t>What are these amounts spent on?</a:t>
            </a:r>
            <a:br>
              <a:rPr lang="en-US" sz="3100" dirty="0"/>
            </a:br>
            <a:endParaRPr lang="en-US" sz="3100" dirty="0"/>
          </a:p>
        </p:txBody>
      </p:sp>
      <p:cxnSp>
        <p:nvCxnSpPr>
          <p:cNvPr id="17" name="Straight Connector 16">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A97CE2B-C133-8619-13BB-7CDD14529F7E}"/>
              </a:ext>
            </a:extLst>
          </p:cNvPr>
          <p:cNvSpPr>
            <a:spLocks noGrp="1"/>
          </p:cNvSpPr>
          <p:nvPr>
            <p:ph idx="1"/>
          </p:nvPr>
        </p:nvSpPr>
        <p:spPr>
          <a:xfrm>
            <a:off x="8719128" y="2922624"/>
            <a:ext cx="2811880" cy="3409950"/>
          </a:xfrm>
        </p:spPr>
        <p:txBody>
          <a:bodyPr anchor="t">
            <a:normAutofit/>
          </a:bodyPr>
          <a:lstStyle/>
          <a:p>
            <a:r>
              <a:rPr lang="en-US" dirty="0"/>
              <a:t>Most of the spending goes to automotive service shops.</a:t>
            </a:r>
          </a:p>
          <a:p>
            <a:r>
              <a:rPr lang="en-US" dirty="0"/>
              <a:t> Partnerships with car insurance companies could be considered to attract more users.</a:t>
            </a:r>
          </a:p>
        </p:txBody>
      </p:sp>
      <p:pic>
        <p:nvPicPr>
          <p:cNvPr id="7" name="Picture 6">
            <a:extLst>
              <a:ext uri="{FF2B5EF4-FFF2-40B4-BE49-F238E27FC236}">
                <a16:creationId xmlns:a16="http://schemas.microsoft.com/office/drawing/2014/main" id="{7896F3FE-D4CA-802B-39C4-1A8AC15D919F}"/>
              </a:ext>
            </a:extLst>
          </p:cNvPr>
          <p:cNvPicPr>
            <a:picLocks noChangeAspect="1"/>
          </p:cNvPicPr>
          <p:nvPr/>
        </p:nvPicPr>
        <p:blipFill>
          <a:blip r:embed="rId2"/>
          <a:stretch>
            <a:fillRect/>
          </a:stretch>
        </p:blipFill>
        <p:spPr>
          <a:xfrm>
            <a:off x="28574" y="522324"/>
            <a:ext cx="8201025" cy="5668925"/>
          </a:xfrm>
          <a:prstGeom prst="rect">
            <a:avLst/>
          </a:prstGeom>
        </p:spPr>
      </p:pic>
    </p:spTree>
    <p:extLst>
      <p:ext uri="{BB962C8B-B14F-4D97-AF65-F5344CB8AC3E}">
        <p14:creationId xmlns:p14="http://schemas.microsoft.com/office/powerpoint/2010/main" val="241727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A913D-8142-C81A-1791-50A6F870F9F4}"/>
              </a:ext>
            </a:extLst>
          </p:cNvPr>
          <p:cNvSpPr>
            <a:spLocks noGrp="1"/>
          </p:cNvSpPr>
          <p:nvPr>
            <p:ph type="title"/>
          </p:nvPr>
        </p:nvSpPr>
        <p:spPr>
          <a:xfrm>
            <a:off x="640080" y="1371600"/>
            <a:ext cx="6257109" cy="1097280"/>
          </a:xfrm>
        </p:spPr>
        <p:txBody>
          <a:bodyPr>
            <a:normAutofit/>
          </a:bodyPr>
          <a:lstStyle/>
          <a:p>
            <a:pPr>
              <a:lnSpc>
                <a:spcPct val="90000"/>
              </a:lnSpc>
            </a:pPr>
            <a:r>
              <a:rPr lang="en-US" sz="3200" dirty="0"/>
              <a:t>What does the debt distribution across clients look like?</a:t>
            </a:r>
          </a:p>
        </p:txBody>
      </p:sp>
      <p:cxnSp>
        <p:nvCxnSpPr>
          <p:cNvPr id="29" name="Straight Connector 28">
            <a:extLst>
              <a:ext uri="{FF2B5EF4-FFF2-40B4-BE49-F238E27FC236}">
                <a16:creationId xmlns:a16="http://schemas.microsoft.com/office/drawing/2014/main" id="{E16CB74F-F3CC-4B0B-B50E-878BEDB2CF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166F08B-94C7-8FE5-6C8C-C71A5B3B5F3D}"/>
              </a:ext>
            </a:extLst>
          </p:cNvPr>
          <p:cNvPicPr>
            <a:picLocks noChangeAspect="1"/>
          </p:cNvPicPr>
          <p:nvPr/>
        </p:nvPicPr>
        <p:blipFill>
          <a:blip r:embed="rId2"/>
          <a:srcRect l="8950" r="12206"/>
          <a:stretch>
            <a:fillRect/>
          </a:stretch>
        </p:blipFill>
        <p:spPr>
          <a:xfrm>
            <a:off x="7810500" y="1"/>
            <a:ext cx="4381500" cy="2334025"/>
          </a:xfrm>
          <a:prstGeom prst="rect">
            <a:avLst/>
          </a:prstGeom>
        </p:spPr>
      </p:pic>
      <p:sp>
        <p:nvSpPr>
          <p:cNvPr id="3" name="Content Placeholder 2">
            <a:extLst>
              <a:ext uri="{FF2B5EF4-FFF2-40B4-BE49-F238E27FC236}">
                <a16:creationId xmlns:a16="http://schemas.microsoft.com/office/drawing/2014/main" id="{48492C49-325A-9478-DBD3-140595DDBD19}"/>
              </a:ext>
            </a:extLst>
          </p:cNvPr>
          <p:cNvSpPr>
            <a:spLocks noGrp="1"/>
          </p:cNvSpPr>
          <p:nvPr>
            <p:ph idx="1"/>
          </p:nvPr>
        </p:nvSpPr>
        <p:spPr>
          <a:xfrm>
            <a:off x="640080" y="2636205"/>
            <a:ext cx="6257109" cy="3661712"/>
          </a:xfrm>
        </p:spPr>
        <p:txBody>
          <a:bodyPr>
            <a:normAutofit/>
          </a:bodyPr>
          <a:lstStyle/>
          <a:p>
            <a:r>
              <a:rPr lang="en-US" dirty="0"/>
              <a:t>We can see that most of our client base falls into the mid-debt category, also the total yearly income isn’t sufficient to cover total debt, which may cause long-term issues. Drilling into the mid-debt group, we find it consists of both high- and mid-income categories.</a:t>
            </a:r>
          </a:p>
        </p:txBody>
      </p:sp>
      <p:pic>
        <p:nvPicPr>
          <p:cNvPr id="9" name="Picture 8">
            <a:extLst>
              <a:ext uri="{FF2B5EF4-FFF2-40B4-BE49-F238E27FC236}">
                <a16:creationId xmlns:a16="http://schemas.microsoft.com/office/drawing/2014/main" id="{BF60F739-9205-1FBD-5C90-F1ABBC5323B7}"/>
              </a:ext>
            </a:extLst>
          </p:cNvPr>
          <p:cNvPicPr>
            <a:picLocks noChangeAspect="1"/>
          </p:cNvPicPr>
          <p:nvPr/>
        </p:nvPicPr>
        <p:blipFill>
          <a:blip r:embed="rId3"/>
          <a:srcRect r="789" b="3"/>
          <a:stretch>
            <a:fillRect/>
          </a:stretch>
        </p:blipFill>
        <p:spPr>
          <a:xfrm>
            <a:off x="7810500" y="2334025"/>
            <a:ext cx="4381500" cy="2334025"/>
          </a:xfrm>
          <a:prstGeom prst="rect">
            <a:avLst/>
          </a:prstGeom>
        </p:spPr>
      </p:pic>
      <p:pic>
        <p:nvPicPr>
          <p:cNvPr id="13" name="Picture 12">
            <a:extLst>
              <a:ext uri="{FF2B5EF4-FFF2-40B4-BE49-F238E27FC236}">
                <a16:creationId xmlns:a16="http://schemas.microsoft.com/office/drawing/2014/main" id="{64687982-374F-704D-165B-80CF38F4CBB9}"/>
              </a:ext>
            </a:extLst>
          </p:cNvPr>
          <p:cNvPicPr>
            <a:picLocks noChangeAspect="1"/>
          </p:cNvPicPr>
          <p:nvPr/>
        </p:nvPicPr>
        <p:blipFill>
          <a:blip r:embed="rId4"/>
          <a:srcRect l="11977" r="5991" b="-3"/>
          <a:stretch>
            <a:fillRect/>
          </a:stretch>
        </p:blipFill>
        <p:spPr>
          <a:xfrm>
            <a:off x="7810500" y="4668051"/>
            <a:ext cx="4381500" cy="2189949"/>
          </a:xfrm>
          <a:prstGeom prst="rect">
            <a:avLst/>
          </a:prstGeom>
        </p:spPr>
      </p:pic>
    </p:spTree>
    <p:extLst>
      <p:ext uri="{BB962C8B-B14F-4D97-AF65-F5344CB8AC3E}">
        <p14:creationId xmlns:p14="http://schemas.microsoft.com/office/powerpoint/2010/main" val="366065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DFFBD-77B2-F380-3EF3-B0DB51BF9561}"/>
              </a:ext>
            </a:extLst>
          </p:cNvPr>
          <p:cNvSpPr>
            <a:spLocks noGrp="1"/>
          </p:cNvSpPr>
          <p:nvPr>
            <p:ph type="title"/>
          </p:nvPr>
        </p:nvSpPr>
        <p:spPr>
          <a:xfrm>
            <a:off x="8719126" y="979051"/>
            <a:ext cx="2811879" cy="1807048"/>
          </a:xfrm>
        </p:spPr>
        <p:txBody>
          <a:bodyPr anchor="b">
            <a:normAutofit/>
          </a:bodyPr>
          <a:lstStyle/>
          <a:p>
            <a:r>
              <a:rPr lang="en-US" sz="3600"/>
              <a:t>What about errors?</a:t>
            </a:r>
          </a:p>
        </p:txBody>
      </p:sp>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85EEFB0-A192-4A78-3FC5-73E255154555}"/>
              </a:ext>
            </a:extLst>
          </p:cNvPr>
          <p:cNvSpPr>
            <a:spLocks noGrp="1"/>
          </p:cNvSpPr>
          <p:nvPr>
            <p:ph idx="1"/>
          </p:nvPr>
        </p:nvSpPr>
        <p:spPr>
          <a:xfrm>
            <a:off x="8719128" y="2922624"/>
            <a:ext cx="2811880" cy="3409950"/>
          </a:xfrm>
        </p:spPr>
        <p:txBody>
          <a:bodyPr anchor="t">
            <a:normAutofit fontScale="92500" lnSpcReduction="10000"/>
          </a:bodyPr>
          <a:lstStyle/>
          <a:p>
            <a:r>
              <a:rPr lang="en-US" dirty="0"/>
              <a:t>A large portion of errors are caused by insufficient balances. However, it is worth noting that there are also numerous technical glitches—about 200 per year. The tech team may need to be contacted.</a:t>
            </a:r>
          </a:p>
        </p:txBody>
      </p:sp>
      <p:pic>
        <p:nvPicPr>
          <p:cNvPr id="7" name="Picture 6">
            <a:extLst>
              <a:ext uri="{FF2B5EF4-FFF2-40B4-BE49-F238E27FC236}">
                <a16:creationId xmlns:a16="http://schemas.microsoft.com/office/drawing/2014/main" id="{049B8870-2B2B-2280-CCB9-0785E456E538}"/>
              </a:ext>
            </a:extLst>
          </p:cNvPr>
          <p:cNvPicPr>
            <a:picLocks noChangeAspect="1"/>
          </p:cNvPicPr>
          <p:nvPr/>
        </p:nvPicPr>
        <p:blipFill>
          <a:blip r:embed="rId2"/>
          <a:stretch>
            <a:fillRect/>
          </a:stretch>
        </p:blipFill>
        <p:spPr>
          <a:xfrm>
            <a:off x="385421" y="388382"/>
            <a:ext cx="6510679" cy="5647666"/>
          </a:xfrm>
          <a:prstGeom prst="rect">
            <a:avLst/>
          </a:prstGeom>
        </p:spPr>
      </p:pic>
    </p:spTree>
    <p:extLst>
      <p:ext uri="{BB962C8B-B14F-4D97-AF65-F5344CB8AC3E}">
        <p14:creationId xmlns:p14="http://schemas.microsoft.com/office/powerpoint/2010/main" val="276073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40F23-9BC8-8600-E79E-913BAB0676C9}"/>
              </a:ext>
            </a:extLst>
          </p:cNvPr>
          <p:cNvSpPr>
            <a:spLocks noGrp="1"/>
          </p:cNvSpPr>
          <p:nvPr>
            <p:ph type="title"/>
          </p:nvPr>
        </p:nvSpPr>
        <p:spPr>
          <a:xfrm>
            <a:off x="8766760" y="952499"/>
            <a:ext cx="2811879" cy="1338299"/>
          </a:xfrm>
        </p:spPr>
        <p:txBody>
          <a:bodyPr anchor="b">
            <a:noAutofit/>
          </a:bodyPr>
          <a:lstStyle/>
          <a:p>
            <a:pPr>
              <a:lnSpc>
                <a:spcPct val="90000"/>
              </a:lnSpc>
            </a:pPr>
            <a:r>
              <a:rPr lang="en-US" sz="2400" dirty="0"/>
              <a:t>Q: What is the highest count of clients by income category?</a:t>
            </a:r>
          </a:p>
        </p:txBody>
      </p:sp>
      <p:pic>
        <p:nvPicPr>
          <p:cNvPr id="7" name="Picture 6">
            <a:extLst>
              <a:ext uri="{FF2B5EF4-FFF2-40B4-BE49-F238E27FC236}">
                <a16:creationId xmlns:a16="http://schemas.microsoft.com/office/drawing/2014/main" id="{8A60D744-9DA6-0AAC-6D77-8907E23E8B8F}"/>
              </a:ext>
            </a:extLst>
          </p:cNvPr>
          <p:cNvPicPr>
            <a:picLocks noChangeAspect="1"/>
          </p:cNvPicPr>
          <p:nvPr/>
        </p:nvPicPr>
        <p:blipFill>
          <a:blip r:embed="rId2"/>
          <a:srcRect t="6629"/>
          <a:stretch>
            <a:fillRect/>
          </a:stretch>
        </p:blipFill>
        <p:spPr>
          <a:xfrm>
            <a:off x="-76180" y="6119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A9F53C-B56B-C70C-6BF6-696C2E58E1F9}"/>
              </a:ext>
            </a:extLst>
          </p:cNvPr>
          <p:cNvSpPr>
            <a:spLocks noGrp="1"/>
          </p:cNvSpPr>
          <p:nvPr>
            <p:ph idx="1"/>
          </p:nvPr>
        </p:nvSpPr>
        <p:spPr>
          <a:xfrm>
            <a:off x="8766759" y="2495551"/>
            <a:ext cx="2811880" cy="3409950"/>
          </a:xfrm>
        </p:spPr>
        <p:txBody>
          <a:bodyPr anchor="t">
            <a:normAutofit/>
          </a:bodyPr>
          <a:lstStyle/>
          <a:p>
            <a:r>
              <a:rPr lang="en-US" dirty="0"/>
              <a:t>The high-income group which consists of nearly 700 clients.</a:t>
            </a:r>
          </a:p>
          <a:p>
            <a:endParaRPr lang="en-US" dirty="0"/>
          </a:p>
        </p:txBody>
      </p:sp>
    </p:spTree>
    <p:extLst>
      <p:ext uri="{BB962C8B-B14F-4D97-AF65-F5344CB8AC3E}">
        <p14:creationId xmlns:p14="http://schemas.microsoft.com/office/powerpoint/2010/main" val="79630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587-A9AD-F184-0902-C044BF978396}"/>
              </a:ext>
            </a:extLst>
          </p:cNvPr>
          <p:cNvSpPr>
            <a:spLocks noGrp="1"/>
          </p:cNvSpPr>
          <p:nvPr>
            <p:ph type="title"/>
          </p:nvPr>
        </p:nvSpPr>
        <p:spPr>
          <a:xfrm>
            <a:off x="643573" y="1371600"/>
            <a:ext cx="3250069" cy="2696866"/>
          </a:xfrm>
        </p:spPr>
        <p:txBody>
          <a:bodyPr vert="horz" lIns="91440" tIns="45720" rIns="91440" bIns="45720" rtlCol="0" anchor="t">
            <a:normAutofit/>
          </a:bodyPr>
          <a:lstStyle/>
          <a:p>
            <a:r>
              <a:rPr lang="en-US" sz="4400" dirty="0"/>
              <a:t>Page: </a:t>
            </a:r>
            <a:br>
              <a:rPr lang="en-US" sz="4400" dirty="0"/>
            </a:br>
            <a:r>
              <a:rPr lang="en-US" sz="4400" dirty="0"/>
              <a:t>“</a:t>
            </a:r>
            <a:r>
              <a:rPr lang="en-US" sz="4400"/>
              <a:t>OverView</a:t>
            </a:r>
            <a:r>
              <a:rPr lang="en-US" sz="4400" dirty="0"/>
              <a:t>”</a:t>
            </a:r>
            <a:br>
              <a:rPr lang="en-US" sz="4400" dirty="0"/>
            </a:br>
            <a:endParaRPr lang="en-US" sz="4400" dirty="0"/>
          </a:p>
        </p:txBody>
      </p:sp>
      <p:sp>
        <p:nvSpPr>
          <p:cNvPr id="21" name="TextBox 20">
            <a:extLst>
              <a:ext uri="{FF2B5EF4-FFF2-40B4-BE49-F238E27FC236}">
                <a16:creationId xmlns:a16="http://schemas.microsoft.com/office/drawing/2014/main" id="{DBD3EAAA-3BC2-E3D5-DB05-040759C23602}"/>
              </a:ext>
            </a:extLst>
          </p:cNvPr>
          <p:cNvSpPr txBox="1"/>
          <p:nvPr/>
        </p:nvSpPr>
        <p:spPr>
          <a:xfrm>
            <a:off x="640950" y="4532626"/>
            <a:ext cx="3250068" cy="1140304"/>
          </a:xfrm>
          <a:prstGeom prst="rect">
            <a:avLst/>
          </a:prstGeom>
        </p:spPr>
        <p:txBody>
          <a:bodyPr vert="horz" lIns="91440" tIns="45720" rIns="91440" bIns="45720" rtlCol="0" anchor="b">
            <a:normAutofit/>
          </a:bodyPr>
          <a:lstStyle/>
          <a:p>
            <a:pPr>
              <a:lnSpc>
                <a:spcPct val="120000"/>
              </a:lnSpc>
              <a:spcBef>
                <a:spcPts val="1000"/>
              </a:spcBef>
              <a:buSzPct val="87000"/>
            </a:pPr>
            <a:r>
              <a:rPr lang="en-US" sz="1400" b="1" cap="all" spc="300" dirty="0"/>
              <a:t>Consists of information related to user Behaviors and Distributions </a:t>
            </a:r>
          </a:p>
        </p:txBody>
      </p:sp>
      <p:pic>
        <p:nvPicPr>
          <p:cNvPr id="8" name="Picture 7">
            <a:extLst>
              <a:ext uri="{FF2B5EF4-FFF2-40B4-BE49-F238E27FC236}">
                <a16:creationId xmlns:a16="http://schemas.microsoft.com/office/drawing/2014/main" id="{EDDD9A9F-0ECF-B39B-3471-F0AF21670245}"/>
              </a:ext>
            </a:extLst>
          </p:cNvPr>
          <p:cNvPicPr>
            <a:picLocks noChangeAspect="1"/>
          </p:cNvPicPr>
          <p:nvPr/>
        </p:nvPicPr>
        <p:blipFill>
          <a:blip r:embed="rId2"/>
          <a:stretch>
            <a:fillRect/>
          </a:stretch>
        </p:blipFill>
        <p:spPr>
          <a:xfrm>
            <a:off x="4389267" y="1280876"/>
            <a:ext cx="7684836" cy="4296247"/>
          </a:xfrm>
          <a:prstGeom prst="rect">
            <a:avLst/>
          </a:prstGeom>
        </p:spPr>
      </p:pic>
    </p:spTree>
    <p:extLst>
      <p:ext uri="{BB962C8B-B14F-4D97-AF65-F5344CB8AC3E}">
        <p14:creationId xmlns:p14="http://schemas.microsoft.com/office/powerpoint/2010/main" val="2788092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87279-6F7F-2C08-F836-238544871534}"/>
              </a:ext>
            </a:extLst>
          </p:cNvPr>
          <p:cNvSpPr>
            <a:spLocks noGrp="1"/>
          </p:cNvSpPr>
          <p:nvPr>
            <p:ph type="title"/>
          </p:nvPr>
        </p:nvSpPr>
        <p:spPr>
          <a:xfrm>
            <a:off x="7537528" y="1032764"/>
            <a:ext cx="4308672" cy="3224045"/>
          </a:xfrm>
        </p:spPr>
        <p:txBody>
          <a:bodyPr vert="horz" lIns="91440" tIns="45720" rIns="91440" bIns="45720" rtlCol="0" anchor="b">
            <a:normAutofit/>
          </a:bodyPr>
          <a:lstStyle/>
          <a:p>
            <a:r>
              <a:rPr lang="en-US" sz="5800" b="1" kern="1200" dirty="0">
                <a:solidFill>
                  <a:schemeClr val="tx1"/>
                </a:solidFill>
                <a:latin typeface="+mj-lt"/>
                <a:ea typeface="+mj-ea"/>
                <a:cs typeface="+mj-cs"/>
              </a:rPr>
              <a:t>Fraud behavior</a:t>
            </a:r>
          </a:p>
        </p:txBody>
      </p:sp>
      <p:pic>
        <p:nvPicPr>
          <p:cNvPr id="5" name="Picture 4" descr="A black umbrella over a piggybank">
            <a:extLst>
              <a:ext uri="{FF2B5EF4-FFF2-40B4-BE49-F238E27FC236}">
                <a16:creationId xmlns:a16="http://schemas.microsoft.com/office/drawing/2014/main" id="{B2436091-833C-6CD5-E9B5-6D2B474FEC60}"/>
              </a:ext>
            </a:extLst>
          </p:cNvPr>
          <p:cNvPicPr>
            <a:picLocks noChangeAspect="1"/>
          </p:cNvPicPr>
          <p:nvPr/>
        </p:nvPicPr>
        <p:blipFill>
          <a:blip r:embed="rId2"/>
          <a:srcRect l="8375" r="10266"/>
          <a:stretch>
            <a:fillRect/>
          </a:stretch>
        </p:blipFill>
        <p:spPr>
          <a:xfrm>
            <a:off x="20" y="10"/>
            <a:ext cx="6931132" cy="6857990"/>
          </a:xfrm>
          <a:prstGeom prst="rect">
            <a:avLst/>
          </a:prstGeom>
        </p:spPr>
      </p:pic>
      <p:cxnSp>
        <p:nvCxnSpPr>
          <p:cNvPr id="13" name="Straight Connector 12">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68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of sales&#10;&#10;AI-generated content may be incorrect.">
            <a:extLst>
              <a:ext uri="{FF2B5EF4-FFF2-40B4-BE49-F238E27FC236}">
                <a16:creationId xmlns:a16="http://schemas.microsoft.com/office/drawing/2014/main" id="{D7A25207-3849-2968-1553-A36C0AB5A599}"/>
              </a:ext>
            </a:extLst>
          </p:cNvPr>
          <p:cNvPicPr>
            <a:picLocks noGrp="1" noChangeAspect="1"/>
          </p:cNvPicPr>
          <p:nvPr>
            <p:ph idx="1"/>
          </p:nvPr>
        </p:nvPicPr>
        <p:blipFill>
          <a:blip r:embed="rId2">
            <a:alphaModFix/>
          </a:blip>
          <a:srcRect l="4444" r="1" b="1"/>
          <a:stretch>
            <a:fillRect/>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46660C7E-A469-43A4-B89B-E1B89168B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44A15-197A-B7D6-6A5B-896CC3C3D023}"/>
              </a:ext>
            </a:extLst>
          </p:cNvPr>
          <p:cNvSpPr>
            <a:spLocks noGrp="1"/>
          </p:cNvSpPr>
          <p:nvPr>
            <p:ph type="title"/>
          </p:nvPr>
        </p:nvSpPr>
        <p:spPr>
          <a:xfrm>
            <a:off x="6767622" y="2810107"/>
            <a:ext cx="4761571" cy="2981093"/>
          </a:xfrm>
        </p:spPr>
        <p:txBody>
          <a:bodyPr vert="horz" lIns="91440" tIns="45720" rIns="91440" bIns="45720" rtlCol="0" anchor="b">
            <a:noAutofit/>
          </a:bodyPr>
          <a:lstStyle/>
          <a:p>
            <a:pPr algn="r">
              <a:lnSpc>
                <a:spcPct val="90000"/>
              </a:lnSpc>
            </a:pPr>
            <a:r>
              <a:rPr lang="en-US" sz="3600" dirty="0"/>
              <a:t>"Most fraud transactions, paid to department stores and wholesale clubs, are very likely gift card purchases."</a:t>
            </a:r>
            <a:endParaRPr lang="en-US" sz="3600" b="1" kern="1200" dirty="0">
              <a:solidFill>
                <a:srgbClr val="FFFFFF"/>
              </a:solidFill>
              <a:latin typeface="+mj-lt"/>
              <a:ea typeface="+mj-ea"/>
              <a:cs typeface="+mj-cs"/>
            </a:endParaRPr>
          </a:p>
        </p:txBody>
      </p:sp>
      <p:cxnSp>
        <p:nvCxnSpPr>
          <p:cNvPr id="15" name="Straight Connector 14">
            <a:extLst>
              <a:ext uri="{FF2B5EF4-FFF2-40B4-BE49-F238E27FC236}">
                <a16:creationId xmlns:a16="http://schemas.microsoft.com/office/drawing/2014/main" id="{F3E6ADA4-E13B-4321-B82C-14979EC208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650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6239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9A47949-541C-DE74-0759-5173004FE280}"/>
              </a:ext>
            </a:extLst>
          </p:cNvPr>
          <p:cNvPicPr>
            <a:picLocks noGrp="1" noChangeAspect="1"/>
          </p:cNvPicPr>
          <p:nvPr>
            <p:ph idx="1"/>
          </p:nvPr>
        </p:nvPicPr>
        <p:blipFill>
          <a:blip r:embed="rId2">
            <a:alphaModFix/>
          </a:blip>
          <a:srcRect t="13476" b="12511"/>
          <a:stretch>
            <a:fillRect/>
          </a:stretch>
        </p:blipFill>
        <p:spPr>
          <a:xfrm>
            <a:off x="20" y="10"/>
            <a:ext cx="12191979" cy="6857990"/>
          </a:xfrm>
          <a:prstGeom prst="rect">
            <a:avLst/>
          </a:prstGeom>
        </p:spPr>
      </p:pic>
      <p:sp>
        <p:nvSpPr>
          <p:cNvPr id="25" name="Rectangle 24">
            <a:extLst>
              <a:ext uri="{FF2B5EF4-FFF2-40B4-BE49-F238E27FC236}">
                <a16:creationId xmlns:a16="http://schemas.microsoft.com/office/drawing/2014/main" id="{46660C7E-A469-43A4-B89B-E1B89168B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4D61C-A955-5365-3269-C3F6466625CB}"/>
              </a:ext>
            </a:extLst>
          </p:cNvPr>
          <p:cNvSpPr>
            <a:spLocks noGrp="1"/>
          </p:cNvSpPr>
          <p:nvPr>
            <p:ph type="title"/>
          </p:nvPr>
        </p:nvSpPr>
        <p:spPr>
          <a:xfrm>
            <a:off x="6767622" y="3610207"/>
            <a:ext cx="4761571" cy="2981093"/>
          </a:xfrm>
        </p:spPr>
        <p:txBody>
          <a:bodyPr vert="horz" lIns="91440" tIns="45720" rIns="91440" bIns="45720" rtlCol="0" anchor="b">
            <a:normAutofit/>
          </a:bodyPr>
          <a:lstStyle/>
          <a:p>
            <a:pPr algn="r">
              <a:lnSpc>
                <a:spcPct val="90000"/>
              </a:lnSpc>
            </a:pPr>
            <a:r>
              <a:rPr lang="en-US" sz="4400" dirty="0"/>
              <a:t>Only 3.7% of fraud transactions were refunded</a:t>
            </a:r>
            <a:endParaRPr lang="en-US" sz="4400" b="1" kern="1200" dirty="0">
              <a:solidFill>
                <a:srgbClr val="FFFFFF"/>
              </a:solidFill>
              <a:latin typeface="+mj-lt"/>
              <a:ea typeface="+mj-ea"/>
              <a:cs typeface="+mj-cs"/>
            </a:endParaRPr>
          </a:p>
        </p:txBody>
      </p:sp>
      <p:cxnSp>
        <p:nvCxnSpPr>
          <p:cNvPr id="27" name="Straight Connector 26">
            <a:extLst>
              <a:ext uri="{FF2B5EF4-FFF2-40B4-BE49-F238E27FC236}">
                <a16:creationId xmlns:a16="http://schemas.microsoft.com/office/drawing/2014/main" id="{F3E6ADA4-E13B-4321-B82C-14979EC208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650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52639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266E-CBAE-D580-F81A-657FED3EC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C17A0-9A11-B8C8-5BA5-507505245BFC}"/>
              </a:ext>
            </a:extLst>
          </p:cNvPr>
          <p:cNvSpPr>
            <a:spLocks noGrp="1"/>
          </p:cNvSpPr>
          <p:nvPr>
            <p:ph type="title"/>
          </p:nvPr>
        </p:nvSpPr>
        <p:spPr>
          <a:xfrm>
            <a:off x="643573" y="1371600"/>
            <a:ext cx="3250069" cy="2696866"/>
          </a:xfrm>
        </p:spPr>
        <p:txBody>
          <a:bodyPr vert="horz" lIns="91440" tIns="45720" rIns="91440" bIns="45720" rtlCol="0" anchor="t">
            <a:normAutofit/>
          </a:bodyPr>
          <a:lstStyle/>
          <a:p>
            <a:r>
              <a:rPr lang="en-US" sz="4400" dirty="0"/>
              <a:t>Page: </a:t>
            </a:r>
            <a:br>
              <a:rPr lang="en-US" sz="4400" dirty="0"/>
            </a:br>
            <a:r>
              <a:rPr lang="en-US" sz="4400" dirty="0"/>
              <a:t>“Cards”</a:t>
            </a:r>
            <a:br>
              <a:rPr lang="en-US" sz="4400" dirty="0"/>
            </a:br>
            <a:endParaRPr lang="en-US" sz="4400" dirty="0"/>
          </a:p>
        </p:txBody>
      </p:sp>
      <p:sp>
        <p:nvSpPr>
          <p:cNvPr id="21" name="TextBox 20">
            <a:extLst>
              <a:ext uri="{FF2B5EF4-FFF2-40B4-BE49-F238E27FC236}">
                <a16:creationId xmlns:a16="http://schemas.microsoft.com/office/drawing/2014/main" id="{FFEB058E-97E8-5E9E-4EE1-21901407DC4E}"/>
              </a:ext>
            </a:extLst>
          </p:cNvPr>
          <p:cNvSpPr txBox="1"/>
          <p:nvPr/>
        </p:nvSpPr>
        <p:spPr>
          <a:xfrm>
            <a:off x="643573" y="3664106"/>
            <a:ext cx="3250068" cy="1140304"/>
          </a:xfrm>
          <a:prstGeom prst="rect">
            <a:avLst/>
          </a:prstGeom>
        </p:spPr>
        <p:txBody>
          <a:bodyPr vert="horz" lIns="91440" tIns="45720" rIns="91440" bIns="45720" rtlCol="0" anchor="b">
            <a:normAutofit fontScale="92500"/>
          </a:bodyPr>
          <a:lstStyle/>
          <a:p>
            <a:pPr>
              <a:lnSpc>
                <a:spcPct val="120000"/>
              </a:lnSpc>
              <a:spcBef>
                <a:spcPts val="1000"/>
              </a:spcBef>
              <a:buSzPct val="87000"/>
            </a:pPr>
            <a:r>
              <a:rPr lang="en-US" sz="1400" b="1" cap="all" spc="300" dirty="0"/>
              <a:t>Consists of information related to Cards as an object And relative usage frequency</a:t>
            </a:r>
          </a:p>
          <a:p>
            <a:pPr>
              <a:lnSpc>
                <a:spcPct val="120000"/>
              </a:lnSpc>
              <a:spcBef>
                <a:spcPts val="1000"/>
              </a:spcBef>
              <a:buSzPct val="87000"/>
            </a:pPr>
            <a:endParaRPr lang="en-US" sz="1400" b="1" cap="all" spc="300" dirty="0"/>
          </a:p>
        </p:txBody>
      </p:sp>
      <p:pic>
        <p:nvPicPr>
          <p:cNvPr id="14" name="Picture 13">
            <a:extLst>
              <a:ext uri="{FF2B5EF4-FFF2-40B4-BE49-F238E27FC236}">
                <a16:creationId xmlns:a16="http://schemas.microsoft.com/office/drawing/2014/main" id="{FF111A53-0D58-4C17-A20E-75A9F43D91B0}"/>
              </a:ext>
            </a:extLst>
          </p:cNvPr>
          <p:cNvPicPr>
            <a:picLocks noChangeAspect="1"/>
          </p:cNvPicPr>
          <p:nvPr/>
        </p:nvPicPr>
        <p:blipFill>
          <a:blip r:embed="rId3"/>
          <a:stretch>
            <a:fillRect/>
          </a:stretch>
        </p:blipFill>
        <p:spPr>
          <a:xfrm>
            <a:off x="4611725" y="1181100"/>
            <a:ext cx="6939277" cy="3891438"/>
          </a:xfrm>
          <a:prstGeom prst="rect">
            <a:avLst/>
          </a:prstGeom>
        </p:spPr>
      </p:pic>
    </p:spTree>
    <p:extLst>
      <p:ext uri="{BB962C8B-B14F-4D97-AF65-F5344CB8AC3E}">
        <p14:creationId xmlns:p14="http://schemas.microsoft.com/office/powerpoint/2010/main" val="402047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B6C16-1196-B1AF-299C-C00D0772E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24403-44B0-EB38-3870-748D8AF72E8B}"/>
              </a:ext>
            </a:extLst>
          </p:cNvPr>
          <p:cNvSpPr>
            <a:spLocks noGrp="1"/>
          </p:cNvSpPr>
          <p:nvPr>
            <p:ph type="title"/>
          </p:nvPr>
        </p:nvSpPr>
        <p:spPr>
          <a:xfrm>
            <a:off x="643573" y="1371600"/>
            <a:ext cx="3423602" cy="2696866"/>
          </a:xfrm>
        </p:spPr>
        <p:txBody>
          <a:bodyPr vert="horz" lIns="91440" tIns="45720" rIns="91440" bIns="45720" rtlCol="0" anchor="t">
            <a:normAutofit fontScale="90000"/>
          </a:bodyPr>
          <a:lstStyle/>
          <a:p>
            <a:r>
              <a:rPr lang="en-US" sz="4400" dirty="0"/>
              <a:t>Page: </a:t>
            </a:r>
            <a:br>
              <a:rPr lang="en-US" sz="4400" dirty="0"/>
            </a:br>
            <a:r>
              <a:rPr lang="en-US" sz="4400" dirty="0"/>
              <a:t>“Transactions”</a:t>
            </a:r>
            <a:br>
              <a:rPr lang="en-US" sz="4400" dirty="0"/>
            </a:br>
            <a:endParaRPr lang="en-US" sz="4400" dirty="0"/>
          </a:p>
        </p:txBody>
      </p:sp>
      <p:sp>
        <p:nvSpPr>
          <p:cNvPr id="21" name="TextBox 20">
            <a:extLst>
              <a:ext uri="{FF2B5EF4-FFF2-40B4-BE49-F238E27FC236}">
                <a16:creationId xmlns:a16="http://schemas.microsoft.com/office/drawing/2014/main" id="{981A981A-50E5-ABA5-981F-435CF1DC23C8}"/>
              </a:ext>
            </a:extLst>
          </p:cNvPr>
          <p:cNvSpPr txBox="1"/>
          <p:nvPr/>
        </p:nvSpPr>
        <p:spPr>
          <a:xfrm>
            <a:off x="643573" y="3664106"/>
            <a:ext cx="3250068" cy="1140304"/>
          </a:xfrm>
          <a:prstGeom prst="rect">
            <a:avLst/>
          </a:prstGeom>
        </p:spPr>
        <p:txBody>
          <a:bodyPr vert="horz" lIns="91440" tIns="45720" rIns="91440" bIns="45720" rtlCol="0" anchor="b">
            <a:normAutofit fontScale="92500" lnSpcReduction="20000"/>
          </a:bodyPr>
          <a:lstStyle/>
          <a:p>
            <a:pPr>
              <a:lnSpc>
                <a:spcPct val="120000"/>
              </a:lnSpc>
              <a:spcBef>
                <a:spcPts val="1000"/>
              </a:spcBef>
              <a:buSzPct val="87000"/>
            </a:pPr>
            <a:r>
              <a:rPr lang="en-US" sz="1400" b="1" cap="all" spc="300" dirty="0"/>
              <a:t>All Transactions related information, with Filter to select/exclude Fraud transactions.</a:t>
            </a:r>
          </a:p>
        </p:txBody>
      </p:sp>
      <p:pic>
        <p:nvPicPr>
          <p:cNvPr id="5" name="Picture 4">
            <a:extLst>
              <a:ext uri="{FF2B5EF4-FFF2-40B4-BE49-F238E27FC236}">
                <a16:creationId xmlns:a16="http://schemas.microsoft.com/office/drawing/2014/main" id="{7A0A2C17-13A0-ACB8-3E54-3B678C68A39C}"/>
              </a:ext>
            </a:extLst>
          </p:cNvPr>
          <p:cNvPicPr>
            <a:picLocks noChangeAspect="1"/>
          </p:cNvPicPr>
          <p:nvPr/>
        </p:nvPicPr>
        <p:blipFill>
          <a:blip r:embed="rId2"/>
          <a:stretch>
            <a:fillRect/>
          </a:stretch>
        </p:blipFill>
        <p:spPr>
          <a:xfrm>
            <a:off x="5122546" y="1123950"/>
            <a:ext cx="6673486" cy="3829049"/>
          </a:xfrm>
          <a:prstGeom prst="rect">
            <a:avLst/>
          </a:prstGeom>
        </p:spPr>
      </p:pic>
    </p:spTree>
    <p:extLst>
      <p:ext uri="{BB962C8B-B14F-4D97-AF65-F5344CB8AC3E}">
        <p14:creationId xmlns:p14="http://schemas.microsoft.com/office/powerpoint/2010/main" val="2012402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A4A55834-6BE1-F4D1-1009-C9252994D47C}"/>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r="-1" b="283"/>
          <a:stretch>
            <a:fillRect/>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D9AC4-F04A-9CD5-B47E-5B5C11F202AC}"/>
              </a:ext>
            </a:extLst>
          </p:cNvPr>
          <p:cNvSpPr>
            <a:spLocks noGrp="1"/>
          </p:cNvSpPr>
          <p:nvPr>
            <p:ph type="ctrTitle"/>
          </p:nvPr>
        </p:nvSpPr>
        <p:spPr>
          <a:xfrm>
            <a:off x="640080" y="2810107"/>
            <a:ext cx="4761571" cy="2981093"/>
          </a:xfrm>
        </p:spPr>
        <p:txBody>
          <a:bodyPr anchor="b">
            <a:normAutofit/>
          </a:bodyPr>
          <a:lstStyle/>
          <a:p>
            <a:pPr fontAlgn="base">
              <a:lnSpc>
                <a:spcPct val="90000"/>
              </a:lnSpc>
              <a:spcAft>
                <a:spcPts val="1200"/>
              </a:spcAft>
            </a:pPr>
            <a:r>
              <a:rPr lang="fr-FR" sz="4200" b="1" i="0">
                <a:solidFill>
                  <a:srgbClr val="FFFFFF"/>
                </a:solidFill>
                <a:effectLst/>
                <a:latin typeface="zeitung"/>
              </a:rPr>
              <a:t>💳 Financial Transactions Dataset: Analytics</a:t>
            </a:r>
            <a:br>
              <a:rPr lang="fr-FR" sz="4200" b="1" i="0">
                <a:solidFill>
                  <a:srgbClr val="FFFFFF"/>
                </a:solidFill>
                <a:effectLst/>
                <a:latin typeface="zeitung"/>
              </a:rPr>
            </a:br>
            <a:br>
              <a:rPr lang="fr-FR" sz="4200">
                <a:solidFill>
                  <a:srgbClr val="FFFFFF"/>
                </a:solidFill>
              </a:rPr>
            </a:br>
            <a:endParaRPr lang="en-US" sz="4200">
              <a:solidFill>
                <a:srgbClr val="FFFFFF"/>
              </a:solidFill>
            </a:endParaRPr>
          </a:p>
        </p:txBody>
      </p:sp>
      <p:sp>
        <p:nvSpPr>
          <p:cNvPr id="3" name="Subtitle 2">
            <a:extLst>
              <a:ext uri="{FF2B5EF4-FFF2-40B4-BE49-F238E27FC236}">
                <a16:creationId xmlns:a16="http://schemas.microsoft.com/office/drawing/2014/main" id="{AA1C74EB-0E8E-A659-1F9C-CFACB6457DCD}"/>
              </a:ext>
            </a:extLst>
          </p:cNvPr>
          <p:cNvSpPr>
            <a:spLocks noGrp="1"/>
          </p:cNvSpPr>
          <p:nvPr>
            <p:ph type="subTitle" idx="1"/>
          </p:nvPr>
        </p:nvSpPr>
        <p:spPr>
          <a:xfrm>
            <a:off x="640080" y="1420093"/>
            <a:ext cx="4761571" cy="1253490"/>
          </a:xfrm>
        </p:spPr>
        <p:txBody>
          <a:bodyPr anchor="t">
            <a:normAutofit/>
          </a:bodyPr>
          <a:lstStyle/>
          <a:p>
            <a:pPr>
              <a:lnSpc>
                <a:spcPct val="120000"/>
              </a:lnSpc>
            </a:pPr>
            <a:r>
              <a:rPr lang="en-US" sz="1500">
                <a:solidFill>
                  <a:srgbClr val="FFFFFF"/>
                </a:solidFill>
              </a:rPr>
              <a:t>This analysis will aim towards recognizing overall user behavior, and how to gain more users</a:t>
            </a:r>
          </a:p>
        </p:txBody>
      </p:sp>
      <p:cxnSp>
        <p:nvCxnSpPr>
          <p:cNvPr id="13" name="Straight Connector 12">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5976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F2062-4B28-DE1D-B5B2-4F40C009AB57}"/>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2400" dirty="0"/>
              <a:t>Objective: Understand customer and transaction behavior. in the past 10 years. with the goal of identifying ways to increase the number of users</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Customer Review">
            <a:extLst>
              <a:ext uri="{FF2B5EF4-FFF2-40B4-BE49-F238E27FC236}">
                <a16:creationId xmlns:a16="http://schemas.microsoft.com/office/drawing/2014/main" id="{711D97E3-87D8-48A0-3FC4-1B7CE11131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3620907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3AE08-4A8D-4EE6-9801-66095C6841FC}"/>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4400" dirty="0"/>
              <a:t>Data was exported using SQL</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2518B97-35B1-9EF8-F2BC-9110B0B72816}"/>
              </a:ext>
            </a:extLst>
          </p:cNvPr>
          <p:cNvPicPr>
            <a:picLocks noGrp="1" noChangeAspect="1"/>
          </p:cNvPicPr>
          <p:nvPr>
            <p:ph idx="1"/>
          </p:nvPr>
        </p:nvPicPr>
        <p:blipFill>
          <a:blip r:embed="rId2"/>
          <a:stretch>
            <a:fillRect/>
          </a:stretch>
        </p:blipFill>
        <p:spPr>
          <a:xfrm>
            <a:off x="4759633" y="966978"/>
            <a:ext cx="6455302" cy="4873752"/>
          </a:xfrm>
          <a:prstGeom prst="rect">
            <a:avLst/>
          </a:prstGeom>
        </p:spPr>
      </p:pic>
    </p:spTree>
    <p:extLst>
      <p:ext uri="{BB962C8B-B14F-4D97-AF65-F5344CB8AC3E}">
        <p14:creationId xmlns:p14="http://schemas.microsoft.com/office/powerpoint/2010/main" val="188870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020D5-B88A-6E44-EC1D-ED99A450D3AB}"/>
              </a:ext>
            </a:extLst>
          </p:cNvPr>
          <p:cNvSpPr>
            <a:spLocks noGrp="1"/>
          </p:cNvSpPr>
          <p:nvPr>
            <p:ph type="title"/>
          </p:nvPr>
        </p:nvSpPr>
        <p:spPr>
          <a:xfrm>
            <a:off x="643573" y="1371600"/>
            <a:ext cx="3250069" cy="2696866"/>
          </a:xfrm>
        </p:spPr>
        <p:txBody>
          <a:bodyPr vert="horz" lIns="91440" tIns="45720" rIns="91440" bIns="45720" rtlCol="0" anchor="t">
            <a:normAutofit/>
          </a:bodyPr>
          <a:lstStyle/>
          <a:p>
            <a:pPr>
              <a:lnSpc>
                <a:spcPct val="90000"/>
              </a:lnSpc>
            </a:pPr>
            <a:r>
              <a:rPr lang="en-US" sz="3700" dirty="0"/>
              <a:t>Under casting to reduce memory usage</a:t>
            </a:r>
          </a:p>
        </p:txBody>
      </p:sp>
      <p:cxnSp>
        <p:nvCxnSpPr>
          <p:cNvPr id="14" name="Straight Connector 13">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2835"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A screen shot of a computer code&#10;&#10;AI-generated content may be incorrect.">
            <a:extLst>
              <a:ext uri="{FF2B5EF4-FFF2-40B4-BE49-F238E27FC236}">
                <a16:creationId xmlns:a16="http://schemas.microsoft.com/office/drawing/2014/main" id="{78284129-5C87-3F8D-99D1-40ECA52C0260}"/>
              </a:ext>
            </a:extLst>
          </p:cNvPr>
          <p:cNvPicPr>
            <a:picLocks noGrp="1" noChangeAspect="1"/>
          </p:cNvPicPr>
          <p:nvPr>
            <p:ph idx="1"/>
          </p:nvPr>
        </p:nvPicPr>
        <p:blipFill>
          <a:blip r:embed="rId2"/>
          <a:stretch>
            <a:fillRect/>
          </a:stretch>
        </p:blipFill>
        <p:spPr>
          <a:xfrm>
            <a:off x="4444723" y="2174458"/>
            <a:ext cx="7086286" cy="2586494"/>
          </a:xfrm>
          <a:prstGeom prst="rect">
            <a:avLst/>
          </a:prstGeom>
        </p:spPr>
      </p:pic>
    </p:spTree>
    <p:extLst>
      <p:ext uri="{BB962C8B-B14F-4D97-AF65-F5344CB8AC3E}">
        <p14:creationId xmlns:p14="http://schemas.microsoft.com/office/powerpoint/2010/main" val="36883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0FC4B-9AD2-9B19-480E-279CDABA74C8}"/>
              </a:ext>
            </a:extLst>
          </p:cNvPr>
          <p:cNvSpPr>
            <a:spLocks noGrp="1"/>
          </p:cNvSpPr>
          <p:nvPr>
            <p:ph type="title"/>
          </p:nvPr>
        </p:nvSpPr>
        <p:spPr>
          <a:xfrm>
            <a:off x="640079" y="1371600"/>
            <a:ext cx="5752093" cy="1097280"/>
          </a:xfrm>
        </p:spPr>
        <p:txBody>
          <a:bodyPr vert="horz" lIns="91440" tIns="45720" rIns="91440" bIns="45720" rtlCol="0" anchor="t">
            <a:normAutofit/>
          </a:bodyPr>
          <a:lstStyle/>
          <a:p>
            <a:pPr>
              <a:lnSpc>
                <a:spcPct val="90000"/>
              </a:lnSpc>
            </a:pPr>
            <a:r>
              <a:rPr lang="en-US" sz="3400" dirty="0"/>
              <a:t>Separating errors and Actual transactions</a:t>
            </a:r>
          </a:p>
        </p:txBody>
      </p:sp>
      <p:cxnSp>
        <p:nvCxnSpPr>
          <p:cNvPr id="24" name="Straight Connector 2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C8EF83-1241-2E4D-E0CE-7E272A009B11}"/>
              </a:ext>
            </a:extLst>
          </p:cNvPr>
          <p:cNvSpPr txBox="1"/>
          <p:nvPr/>
        </p:nvSpPr>
        <p:spPr>
          <a:xfrm>
            <a:off x="640079" y="2636205"/>
            <a:ext cx="5752095" cy="3661713"/>
          </a:xfrm>
          <a:prstGeom prst="rect">
            <a:avLst/>
          </a:prstGeom>
        </p:spPr>
        <p:txBody>
          <a:bodyPr vert="horz" lIns="91440" tIns="45720" rIns="91440" bIns="45720" rtlCol="0">
            <a:normAutofit/>
          </a:bodyPr>
          <a:lstStyle/>
          <a:p>
            <a:pPr>
              <a:lnSpc>
                <a:spcPct val="120000"/>
              </a:lnSpc>
              <a:spcAft>
                <a:spcPts val="600"/>
              </a:spcAft>
              <a:buSzPct val="87000"/>
              <a:buFont typeface="Arial" panose="020B0604020202020204" pitchFamily="34" charset="0"/>
              <a:buChar char="•"/>
            </a:pPr>
            <a:r>
              <a:rPr lang="en-US" dirty="0"/>
              <a:t>Gender ratio </a:t>
            </a:r>
          </a:p>
          <a:p>
            <a:pPr>
              <a:lnSpc>
                <a:spcPct val="120000"/>
              </a:lnSpc>
              <a:spcAft>
                <a:spcPts val="600"/>
              </a:spcAft>
              <a:buSzPct val="87000"/>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BE801245-7CE2-18C4-4FB5-61B88D7E82E3}"/>
              </a:ext>
            </a:extLst>
          </p:cNvPr>
          <p:cNvPicPr>
            <a:picLocks noGrp="1" noChangeAspect="1"/>
          </p:cNvPicPr>
          <p:nvPr>
            <p:ph idx="1"/>
          </p:nvPr>
        </p:nvPicPr>
        <p:blipFill>
          <a:blip r:embed="rId2"/>
          <a:stretch>
            <a:fillRect/>
          </a:stretch>
        </p:blipFill>
        <p:spPr>
          <a:xfrm>
            <a:off x="7431296" y="1227713"/>
            <a:ext cx="4250585" cy="945754"/>
          </a:xfrm>
          <a:prstGeom prst="rect">
            <a:avLst/>
          </a:prstGeom>
        </p:spPr>
      </p:pic>
      <p:pic>
        <p:nvPicPr>
          <p:cNvPr id="12" name="Picture 11">
            <a:extLst>
              <a:ext uri="{FF2B5EF4-FFF2-40B4-BE49-F238E27FC236}">
                <a16:creationId xmlns:a16="http://schemas.microsoft.com/office/drawing/2014/main" id="{340EEA25-838A-BEB7-7D81-986C7750664A}"/>
              </a:ext>
            </a:extLst>
          </p:cNvPr>
          <p:cNvPicPr>
            <a:picLocks noChangeAspect="1"/>
          </p:cNvPicPr>
          <p:nvPr/>
        </p:nvPicPr>
        <p:blipFill>
          <a:blip r:embed="rId3"/>
          <a:stretch>
            <a:fillRect/>
          </a:stretch>
        </p:blipFill>
        <p:spPr>
          <a:xfrm>
            <a:off x="245611" y="3667207"/>
            <a:ext cx="6541028" cy="2497594"/>
          </a:xfrm>
          <a:prstGeom prst="rect">
            <a:avLst/>
          </a:prstGeom>
        </p:spPr>
      </p:pic>
      <p:pic>
        <p:nvPicPr>
          <p:cNvPr id="14" name="Picture 13">
            <a:extLst>
              <a:ext uri="{FF2B5EF4-FFF2-40B4-BE49-F238E27FC236}">
                <a16:creationId xmlns:a16="http://schemas.microsoft.com/office/drawing/2014/main" id="{5CFF0F58-036F-97D4-4A0F-87F0B56D5A01}"/>
              </a:ext>
            </a:extLst>
          </p:cNvPr>
          <p:cNvPicPr>
            <a:picLocks noChangeAspect="1"/>
          </p:cNvPicPr>
          <p:nvPr/>
        </p:nvPicPr>
        <p:blipFill>
          <a:blip r:embed="rId4"/>
          <a:stretch>
            <a:fillRect/>
          </a:stretch>
        </p:blipFill>
        <p:spPr>
          <a:xfrm>
            <a:off x="8233787" y="3514726"/>
            <a:ext cx="2905530" cy="2686425"/>
          </a:xfrm>
          <a:prstGeom prst="rect">
            <a:avLst/>
          </a:prstGeom>
        </p:spPr>
      </p:pic>
    </p:spTree>
    <p:extLst>
      <p:ext uri="{BB962C8B-B14F-4D97-AF65-F5344CB8AC3E}">
        <p14:creationId xmlns:p14="http://schemas.microsoft.com/office/powerpoint/2010/main" val="1557743862"/>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480</Words>
  <Application>Microsoft Office PowerPoint</Application>
  <PresentationFormat>Widescreen</PresentationFormat>
  <Paragraphs>37</Paragraphs>
  <Slides>22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Consolas</vt:lpstr>
      <vt:lpstr>Grandview Display</vt:lpstr>
      <vt:lpstr>zeitung</vt:lpstr>
      <vt:lpstr>DashVTI</vt:lpstr>
      <vt:lpstr>"Sneak Peek at Dashboard Construction Before Diving In." </vt:lpstr>
      <vt:lpstr>Page:  “OverView” </vt:lpstr>
      <vt:lpstr>Page:  “Cards” </vt:lpstr>
      <vt:lpstr>Page:  “Transactions” </vt:lpstr>
      <vt:lpstr>💳 Financial Transactions Dataset: Analytics  </vt:lpstr>
      <vt:lpstr>Objective: Understand customer and transaction behavior. in the past 10 years. with the goal of identifying ways to increase the number of users</vt:lpstr>
      <vt:lpstr>Data was exported using SQL</vt:lpstr>
      <vt:lpstr>Under casting to reduce memory usage</vt:lpstr>
      <vt:lpstr>Separating errors and Actual transactions</vt:lpstr>
      <vt:lpstr>Categorizing income group based on quanitle considering quanitle 85% as a start for very high income/deb</vt:lpstr>
      <vt:lpstr>Fastforward to insights</vt:lpstr>
      <vt:lpstr>Where are our most users?</vt:lpstr>
      <vt:lpstr>What are the most used cards in regards to transaction counts</vt:lpstr>
      <vt:lpstr>How many new cards have been issued in the last couple of years</vt:lpstr>
      <vt:lpstr>How have the number of transactions changed over the past years?</vt:lpstr>
      <vt:lpstr>What are these amounts spent on? </vt:lpstr>
      <vt:lpstr>What does the debt distribution across clients look like?</vt:lpstr>
      <vt:lpstr>What about errors?</vt:lpstr>
      <vt:lpstr>Q: What is the highest count of clients by income category?</vt:lpstr>
      <vt:lpstr>Fraud behavior</vt:lpstr>
      <vt:lpstr>"Most fraud transactions, paid to department stores and wholesale clubs, are very likely gift card purchases."</vt:lpstr>
      <vt:lpstr>Only 3.7% of fraud transactions were refunded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احمد حسين البيبانى</dc:creator>
  <cp:lastModifiedBy>احمد حسين البيبانى</cp:lastModifiedBy>
  <cp:revision>25</cp:revision>
  <dcterms:created xsi:type="dcterms:W3CDTF">2025-09-24T23:34:23Z</dcterms:created>
  <dcterms:modified xsi:type="dcterms:W3CDTF">2025-09-25T04:28:53Z</dcterms:modified>
</cp:coreProperties>
</file>